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57" r:id="rId3"/>
    <p:sldId id="274" r:id="rId4"/>
    <p:sldId id="263" r:id="rId5"/>
    <p:sldId id="264" r:id="rId6"/>
    <p:sldId id="258" r:id="rId7"/>
    <p:sldId id="265" r:id="rId8"/>
    <p:sldId id="259" r:id="rId9"/>
    <p:sldId id="260" r:id="rId10"/>
    <p:sldId id="261" r:id="rId11"/>
    <p:sldId id="266" r:id="rId12"/>
    <p:sldId id="267" r:id="rId13"/>
    <p:sldId id="272" r:id="rId14"/>
    <p:sldId id="262" r:id="rId15"/>
    <p:sldId id="271" r:id="rId16"/>
    <p:sldId id="273" r:id="rId17"/>
    <p:sldId id="269" r:id="rId18"/>
    <p:sldId id="270" r:id="rId19"/>
    <p:sldId id="2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82" d="100"/>
          <a:sy n="82" d="100"/>
        </p:scale>
        <p:origin x="3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B16D8-DA9C-4803-B146-273125116921}" type="datetimeFigureOut">
              <a:rPr lang="en-GB" smtClean="0"/>
              <a:t>13/10/2023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8B29A9-FF40-4381-AF0A-90466E0B9332}" type="slidenum">
              <a:rPr lang="en-GB" smtClean="0"/>
              <a:t>‹#›</a:t>
            </a:fld>
            <a:endParaRPr lang="en-GB"/>
          </a:p>
        </p:txBody>
      </p:sp>
    </p:spTree>
    <p:extLst>
      <p:ext uri="{BB962C8B-B14F-4D97-AF65-F5344CB8AC3E}">
        <p14:creationId xmlns:p14="http://schemas.microsoft.com/office/powerpoint/2010/main" val="2440012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675F1F-1519-40A8-91C5-F947C265D0FE}"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67D689-E103-4F19-AE69-F4FB95390E3F}"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CAC16F-4D0F-447B-837F-131022B400FE}"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0BE2C2-D182-4E95-BC49-55F79A8FABE8}"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D7E75C-2B16-4C7A-A9CB-B041D258A34F}"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DAF5C2-ECBF-4722-ADA1-CA627773D336}"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874D42-758E-4929-B4D8-8BD19FA72A65}"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72BC5B-8B7D-4806-AA99-C067041245BF}"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78329E-1C19-4E54-B212-8E5A84F7AB97}"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7DE068-4DA3-4F6D-B0C6-E2066B3FD4F2}"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D10959-F0DC-4D1F-8BAB-F7BAD0896272}" type="datetime1">
              <a:rPr lang="en-US" smtClean="0"/>
              <a:t>10/13/2023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E583F5-190F-4688-9BA1-6727C9D2EB5B}" type="datetime1">
              <a:rPr lang="en-US" smtClean="0"/>
              <a:t>10/13/2023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B4A1F2-8AD5-4747-96DB-F163987BCFB0}" type="datetime1">
              <a:rPr lang="en-US" smtClean="0"/>
              <a:t>10/13/2023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D6DB0-C40A-44B5-8EE9-28364C0F3EF9}" type="datetime1">
              <a:rPr lang="en-US" smtClean="0"/>
              <a:t>10/13/2023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F20012-4670-4DC2-895F-5A44299BE252}" type="datetime1">
              <a:rPr lang="en-US" smtClean="0"/>
              <a:t>10/13/2023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62AE223-1A52-4B4A-83A0-FCE2A6A0AFB3}" type="datetime1">
              <a:rPr lang="en-US" smtClean="0"/>
              <a:t>10/13/2023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7C53DD-2A02-4FD3-BEF4-E3316EAB1715}" type="datetime1">
              <a:rPr lang="en-US" smtClean="0"/>
              <a:t>10/13/2023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file:///\\storage.its.york.ac.uk\economics\Staff%20Areas\jdh1\active\visiting%20positions\university%20of%20bari%20doctoral%20course%202020%20and%202022\tasks\data%20for%20lecture%205.xlsx" TargetMode="External"/><Relationship Id="rId2" Type="http://schemas.openxmlformats.org/officeDocument/2006/relationships/hyperlink" Target="file:///\\storage.its.york.ac.uk\economics\Staff%20Areas\jdh1\active\visiting%20positions\university%20of%20bari%20doctoral%20course%202020%20and%202022\tasks\paper%20for%20lecture%205.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ouldguides.carleton.edu/c.php?g=147235&amp;p=964472" TargetMode="External"/><Relationship Id="rId2" Type="http://schemas.openxmlformats.org/officeDocument/2006/relationships/hyperlink" Target="https://www.core-econ.org/doing-economics/book/text/02-01.html" TargetMode="External"/><Relationship Id="rId1" Type="http://schemas.openxmlformats.org/officeDocument/2006/relationships/slideLayout" Target="../slideLayouts/slideLayout2.xml"/><Relationship Id="rId5" Type="http://schemas.openxmlformats.org/officeDocument/2006/relationships/hyperlink" Target="https://www.journals.elsevier.com/journal-of-behavioral-and-experimental-economics/mendeley-datasets" TargetMode="External"/><Relationship Id="rId4" Type="http://schemas.openxmlformats.org/officeDocument/2006/relationships/hyperlink" Target="https://x-econ.org/xecon/#!Search"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142897"/>
          </a:xfrm>
        </p:spPr>
        <p:txBody>
          <a:bodyPr/>
          <a:lstStyle/>
          <a:p>
            <a:pPr algn="l"/>
            <a:r>
              <a:rPr lang="en-GB" sz="3200" dirty="0"/>
              <a:t>Experimental Economics </a:t>
            </a:r>
            <a:br>
              <a:rPr lang="en-GB" sz="3200" dirty="0"/>
            </a:br>
            <a:r>
              <a:rPr lang="en-GB" sz="3200" dirty="0"/>
              <a:t>Lecture 5</a:t>
            </a:r>
          </a:p>
        </p:txBody>
      </p:sp>
      <p:sp>
        <p:nvSpPr>
          <p:cNvPr id="4" name="TextBox 3"/>
          <p:cNvSpPr txBox="1"/>
          <p:nvPr/>
        </p:nvSpPr>
        <p:spPr>
          <a:xfrm>
            <a:off x="1235297" y="4686067"/>
            <a:ext cx="6910577" cy="923330"/>
          </a:xfrm>
          <a:prstGeom prst="rect">
            <a:avLst/>
          </a:prstGeom>
          <a:noFill/>
        </p:spPr>
        <p:txBody>
          <a:bodyPr wrap="square" rtlCol="0">
            <a:spAutoFit/>
          </a:bodyPr>
          <a:lstStyle/>
          <a:p>
            <a:pPr algn="ctr"/>
            <a:r>
              <a:rPr lang="en-GB" dirty="0"/>
              <a:t>Fifth presentation to the Doctoral Students, University of Bari</a:t>
            </a:r>
          </a:p>
          <a:p>
            <a:pPr algn="ctr"/>
            <a:r>
              <a:rPr lang="en-GB" dirty="0"/>
              <a:t>John Hey</a:t>
            </a:r>
          </a:p>
          <a:p>
            <a:pPr algn="ctr"/>
            <a:r>
              <a:rPr lang="en-GB"/>
              <a:t> October </a:t>
            </a:r>
            <a:r>
              <a:rPr lang="en-GB" dirty="0"/>
              <a:t>2023</a:t>
            </a:r>
          </a:p>
        </p:txBody>
      </p:sp>
      <p:sp>
        <p:nvSpPr>
          <p:cNvPr id="3" name="Slide Number Placeholder 2"/>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411711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Estimation</a:t>
            </a:r>
          </a:p>
        </p:txBody>
      </p:sp>
      <p:sp>
        <p:nvSpPr>
          <p:cNvPr id="3" name="Content Placeholder 2"/>
          <p:cNvSpPr>
            <a:spLocks noGrp="1"/>
          </p:cNvSpPr>
          <p:nvPr>
            <p:ph idx="1"/>
          </p:nvPr>
        </p:nvSpPr>
        <p:spPr/>
        <p:txBody>
          <a:bodyPr>
            <a:normAutofit lnSpcReduction="10000"/>
          </a:bodyPr>
          <a:lstStyle/>
          <a:p>
            <a:r>
              <a:rPr lang="en-GB" dirty="0"/>
              <a:t>It is crucial to note that your data will be </a:t>
            </a:r>
            <a:r>
              <a:rPr lang="en-GB" i="1" dirty="0"/>
              <a:t>noisy</a:t>
            </a:r>
            <a:r>
              <a:rPr lang="en-GB" dirty="0"/>
              <a:t>.</a:t>
            </a:r>
          </a:p>
          <a:p>
            <a:r>
              <a:rPr lang="en-GB" dirty="0"/>
              <a:t>Give any subject the same problem twice (or more) and their answers may be different.</a:t>
            </a:r>
          </a:p>
          <a:p>
            <a:r>
              <a:rPr lang="en-GB" dirty="0"/>
              <a:t>We have to account for this </a:t>
            </a:r>
            <a:r>
              <a:rPr lang="en-GB" i="1" dirty="0"/>
              <a:t>noise</a:t>
            </a:r>
            <a:r>
              <a:rPr lang="en-GB" dirty="0"/>
              <a:t> in some way.</a:t>
            </a:r>
          </a:p>
          <a:p>
            <a:r>
              <a:rPr lang="en-GB" dirty="0"/>
              <a:t>Ideally, it will be incorporated into the theory in some way, but if it is not, we need to add some </a:t>
            </a:r>
            <a:r>
              <a:rPr lang="en-GB" i="1" dirty="0"/>
              <a:t>stochastic specification</a:t>
            </a:r>
            <a:r>
              <a:rPr lang="en-GB" dirty="0"/>
              <a:t>.</a:t>
            </a:r>
          </a:p>
          <a:p>
            <a:r>
              <a:rPr lang="en-GB" dirty="0"/>
              <a:t>There are several generally accepted such specifications, the most common are</a:t>
            </a:r>
          </a:p>
          <a:p>
            <a:pPr>
              <a:buFont typeface="+mj-lt"/>
              <a:buAutoNum type="arabicPeriod"/>
            </a:pPr>
            <a:r>
              <a:rPr lang="en-GB" dirty="0"/>
              <a:t>The Random Utility Model (RUM)</a:t>
            </a:r>
          </a:p>
          <a:p>
            <a:pPr>
              <a:buFont typeface="+mj-lt"/>
              <a:buAutoNum type="arabicPeriod"/>
            </a:pPr>
            <a:r>
              <a:rPr lang="en-GB" dirty="0"/>
              <a:t>The Random Preference Model (RPM)</a:t>
            </a:r>
          </a:p>
          <a:p>
            <a:pPr>
              <a:buFont typeface="+mj-lt"/>
              <a:buAutoNum type="arabicPeriod"/>
            </a:pPr>
            <a:r>
              <a:rPr lang="en-GB" dirty="0"/>
              <a:t>The Tremble story</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4022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Random Utility Model (RUM)</a:t>
            </a:r>
          </a:p>
        </p:txBody>
      </p:sp>
      <p:sp>
        <p:nvSpPr>
          <p:cNvPr id="3" name="Content Placeholder 2"/>
          <p:cNvSpPr>
            <a:spLocks noGrp="1"/>
          </p:cNvSpPr>
          <p:nvPr>
            <p:ph idx="1"/>
          </p:nvPr>
        </p:nvSpPr>
        <p:spPr/>
        <p:txBody>
          <a:bodyPr/>
          <a:lstStyle/>
          <a:p>
            <a:r>
              <a:rPr lang="en-GB" dirty="0"/>
              <a:t>Underlying most theories is the idea that the decision-maker (DM) maximises some utility function.</a:t>
            </a:r>
          </a:p>
          <a:p>
            <a:r>
              <a:rPr lang="en-GB" dirty="0"/>
              <a:t>The RUM assumes that the utility function itself is stochastic, so that the function that the DM maximises is </a:t>
            </a:r>
            <a:r>
              <a:rPr lang="en-GB" i="1" dirty="0"/>
              <a:t>u(.) + </a:t>
            </a:r>
            <a:r>
              <a:rPr lang="el-GR" i="1" dirty="0"/>
              <a:t>ε </a:t>
            </a:r>
            <a:r>
              <a:rPr lang="en-GB" dirty="0"/>
              <a:t>where </a:t>
            </a:r>
            <a:r>
              <a:rPr lang="el-GR" i="1" dirty="0"/>
              <a:t>ε</a:t>
            </a:r>
            <a:r>
              <a:rPr lang="en-GB" i="1" dirty="0"/>
              <a:t> </a:t>
            </a:r>
            <a:r>
              <a:rPr lang="en-GB" dirty="0"/>
              <a:t>has some distribution (for example, normal with mean 0 (why?) and variance</a:t>
            </a:r>
            <a:r>
              <a:rPr lang="el-GR" i="1" dirty="0"/>
              <a:t> σ</a:t>
            </a:r>
            <a:r>
              <a:rPr lang="en-GB" i="1" baseline="30000" dirty="0"/>
              <a:t>2</a:t>
            </a:r>
            <a:r>
              <a:rPr lang="en-GB" dirty="0"/>
              <a:t>).</a:t>
            </a:r>
          </a:p>
          <a:p>
            <a:r>
              <a:rPr lang="en-GB" dirty="0"/>
              <a:t>This distribution could be </a:t>
            </a:r>
            <a:r>
              <a:rPr lang="en-GB" i="1" dirty="0"/>
              <a:t>homoscedastic</a:t>
            </a:r>
            <a:r>
              <a:rPr lang="en-GB" dirty="0"/>
              <a:t> (having a constant variance </a:t>
            </a:r>
            <a:r>
              <a:rPr lang="el-GR" i="1" dirty="0"/>
              <a:t>σ</a:t>
            </a:r>
            <a:r>
              <a:rPr lang="en-GB" i="1" baseline="30000" dirty="0"/>
              <a:t>2</a:t>
            </a:r>
            <a:r>
              <a:rPr lang="en-GB" dirty="0"/>
              <a:t>) or </a:t>
            </a:r>
            <a:r>
              <a:rPr lang="en-GB" i="1" dirty="0"/>
              <a:t>heteroscedastic</a:t>
            </a:r>
            <a:r>
              <a:rPr lang="en-GB" dirty="0"/>
              <a:t>, with its variance depending on some variable.</a:t>
            </a:r>
          </a:p>
          <a:p>
            <a:r>
              <a:rPr lang="en-GB" dirty="0"/>
              <a:t>The parameters of the model (including </a:t>
            </a:r>
            <a:r>
              <a:rPr lang="el-GR" i="1" dirty="0"/>
              <a:t>σ</a:t>
            </a:r>
            <a:r>
              <a:rPr lang="en-GB" dirty="0"/>
              <a:t>) can be estimated by </a:t>
            </a:r>
            <a:r>
              <a:rPr lang="en-GB" i="1" dirty="0"/>
              <a:t>maximum likelihood</a:t>
            </a:r>
            <a:r>
              <a:rPr lang="en-GB" dirty="0"/>
              <a:t>, with the stochastics being those of the assumed distribution.</a:t>
            </a:r>
          </a:p>
          <a:p>
            <a:r>
              <a:rPr lang="en-GB" dirty="0"/>
              <a:t>Note that there is one (or more) extra parameter(s), </a:t>
            </a:r>
            <a:r>
              <a:rPr lang="el-GR" i="1" dirty="0"/>
              <a:t>σ</a:t>
            </a:r>
            <a:r>
              <a:rPr lang="en-GB" i="1" dirty="0"/>
              <a:t>, </a:t>
            </a:r>
            <a:r>
              <a:rPr lang="en-GB" dirty="0"/>
              <a:t>to estimate.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15237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Random Preference Model (RPM)</a:t>
            </a:r>
          </a:p>
        </p:txBody>
      </p:sp>
      <p:sp>
        <p:nvSpPr>
          <p:cNvPr id="3" name="Content Placeholder 2"/>
          <p:cNvSpPr>
            <a:spLocks noGrp="1"/>
          </p:cNvSpPr>
          <p:nvPr>
            <p:ph idx="1"/>
          </p:nvPr>
        </p:nvSpPr>
        <p:spPr/>
        <p:txBody>
          <a:bodyPr>
            <a:normAutofit lnSpcReduction="10000"/>
          </a:bodyPr>
          <a:lstStyle/>
          <a:p>
            <a:r>
              <a:rPr lang="en-GB" dirty="0"/>
              <a:t>Here the parameter(s) of the underlying utility function are assumed to be random.</a:t>
            </a:r>
          </a:p>
          <a:p>
            <a:r>
              <a:rPr lang="en-GB" dirty="0"/>
              <a:t>For example, with a utility function (such as CARA or CRRA) which has a risk-aversion parameter </a:t>
            </a:r>
            <a:r>
              <a:rPr lang="en-GB" i="1" dirty="0"/>
              <a:t>r</a:t>
            </a:r>
            <a:r>
              <a:rPr lang="en-GB" dirty="0"/>
              <a:t>, </a:t>
            </a:r>
            <a:r>
              <a:rPr lang="en-GB" i="1" dirty="0"/>
              <a:t>r </a:t>
            </a:r>
            <a:r>
              <a:rPr lang="en-GB" dirty="0"/>
              <a:t>is assumed to be random, with a particular distribution of </a:t>
            </a:r>
            <a:r>
              <a:rPr lang="en-GB" i="1" dirty="0"/>
              <a:t>r. </a:t>
            </a:r>
          </a:p>
          <a:p>
            <a:r>
              <a:rPr lang="en-GB" dirty="0"/>
              <a:t>If the utility function has more than one parameter, all of them are assumed to have a distribution (possibly joint).</a:t>
            </a:r>
          </a:p>
          <a:p>
            <a:r>
              <a:rPr lang="en-GB" dirty="0"/>
              <a:t>The parameters of the model (including those of the distributions of the parameters of the utility function) can, in principle, be estimated by </a:t>
            </a:r>
            <a:r>
              <a:rPr lang="en-GB" i="1" dirty="0"/>
              <a:t>maximum likelihood</a:t>
            </a:r>
            <a:r>
              <a:rPr lang="en-GB" dirty="0"/>
              <a:t>, with the stochastics being those of the assumed distribution.</a:t>
            </a:r>
          </a:p>
          <a:p>
            <a:r>
              <a:rPr lang="en-GB" dirty="0"/>
              <a:t>Note that there are practical (computational) problems with this estimation.</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412913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Tremble story</a:t>
            </a:r>
          </a:p>
        </p:txBody>
      </p:sp>
      <p:sp>
        <p:nvSpPr>
          <p:cNvPr id="3" name="Content Placeholder 2"/>
          <p:cNvSpPr>
            <a:spLocks noGrp="1"/>
          </p:cNvSpPr>
          <p:nvPr>
            <p:ph idx="1"/>
          </p:nvPr>
        </p:nvSpPr>
        <p:spPr/>
        <p:txBody>
          <a:bodyPr/>
          <a:lstStyle/>
          <a:p>
            <a:r>
              <a:rPr lang="en-GB" dirty="0"/>
              <a:t>Introduced by Harless and Camerer (1994).</a:t>
            </a:r>
          </a:p>
          <a:p>
            <a:r>
              <a:rPr lang="en-GB" dirty="0"/>
              <a:t>The DM makes the correct choice with some probability </a:t>
            </a:r>
            <a:r>
              <a:rPr lang="en-GB" i="1" dirty="0"/>
              <a:t>(1-tr) </a:t>
            </a:r>
            <a:r>
              <a:rPr lang="en-GB" dirty="0"/>
              <a:t> and makes any of the other </a:t>
            </a:r>
            <a:r>
              <a:rPr lang="en-GB" i="1" dirty="0"/>
              <a:t>n-1  </a:t>
            </a:r>
            <a:r>
              <a:rPr lang="en-GB" dirty="0"/>
              <a:t>choices each with probability </a:t>
            </a:r>
            <a:r>
              <a:rPr lang="en-GB" i="1" dirty="0" err="1"/>
              <a:t>tr</a:t>
            </a:r>
            <a:r>
              <a:rPr lang="en-GB" i="1" dirty="0"/>
              <a:t>/n</a:t>
            </a:r>
            <a:r>
              <a:rPr lang="en-GB" dirty="0"/>
              <a:t>.</a:t>
            </a:r>
          </a:p>
          <a:p>
            <a:r>
              <a:rPr lang="en-GB" dirty="0"/>
              <a:t>Notice that this ignores any properties of the various decisions (unlike the RUM and the RPM).</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83611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Prediction</a:t>
            </a:r>
          </a:p>
        </p:txBody>
      </p:sp>
      <p:sp>
        <p:nvSpPr>
          <p:cNvPr id="3" name="Content Placeholder 2"/>
          <p:cNvSpPr>
            <a:spLocks noGrp="1"/>
          </p:cNvSpPr>
          <p:nvPr>
            <p:ph idx="1"/>
          </p:nvPr>
        </p:nvSpPr>
        <p:spPr/>
        <p:txBody>
          <a:bodyPr/>
          <a:lstStyle/>
          <a:p>
            <a:r>
              <a:rPr lang="en-GB" dirty="0"/>
              <a:t>As I said earlier, prediction is the main objective.</a:t>
            </a:r>
          </a:p>
          <a:p>
            <a:r>
              <a:rPr lang="en-GB" dirty="0"/>
              <a:t>I would split the data into two parts, one part to be used for estimation and the other for prediction.</a:t>
            </a:r>
          </a:p>
          <a:p>
            <a:r>
              <a:rPr lang="en-GB" dirty="0"/>
              <a:t>Use the data in the first part to estimate the parameters of the model.</a:t>
            </a:r>
          </a:p>
          <a:p>
            <a:r>
              <a:rPr lang="en-GB" dirty="0"/>
              <a:t>Use the estimated parameters to predict the decisions in the second part.</a:t>
            </a:r>
          </a:p>
          <a:p>
            <a:r>
              <a:rPr lang="en-GB" dirty="0"/>
              <a:t>See how close the predicted decisions are to the actual decisions. (Measure closeness by, for example, the sum of squared differences between the predictions and the actual.)</a:t>
            </a:r>
          </a:p>
          <a:p>
            <a:r>
              <a:rPr lang="en-GB" dirty="0"/>
              <a:t>Decide the ‘best’ model on the basis of the closeness.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93812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Task for today</a:t>
            </a:r>
          </a:p>
        </p:txBody>
      </p:sp>
      <p:sp>
        <p:nvSpPr>
          <p:cNvPr id="3" name="Content Placeholder 2"/>
          <p:cNvSpPr>
            <a:spLocks noGrp="1"/>
          </p:cNvSpPr>
          <p:nvPr>
            <p:ph idx="1"/>
          </p:nvPr>
        </p:nvSpPr>
        <p:spPr>
          <a:xfrm>
            <a:off x="677334" y="1609746"/>
            <a:ext cx="8596668" cy="4796741"/>
          </a:xfrm>
        </p:spPr>
        <p:txBody>
          <a:bodyPr>
            <a:noAutofit/>
          </a:bodyPr>
          <a:lstStyle/>
          <a:p>
            <a:r>
              <a:rPr lang="en-GB" sz="1900" dirty="0"/>
              <a:t>Read </a:t>
            </a:r>
            <a:r>
              <a:rPr lang="en-GB" sz="1900" i="1" dirty="0">
                <a:hlinkClick r:id="rId2" action="ppaction://hlinkfile"/>
              </a:rPr>
              <a:t>the paper for lecture 5</a:t>
            </a:r>
            <a:r>
              <a:rPr lang="en-GB" sz="1900" dirty="0">
                <a:hlinkClick r:id="rId2" action="ppaction://hlinkfile"/>
              </a:rPr>
              <a:t> </a:t>
            </a:r>
            <a:r>
              <a:rPr lang="en-GB" sz="1900" dirty="0"/>
              <a:t>, "Trust and social preferences: A cross-cultural experiment" by Angela </a:t>
            </a:r>
            <a:r>
              <a:rPr lang="en-GB" sz="1900" dirty="0" err="1"/>
              <a:t>Cristiane</a:t>
            </a:r>
            <a:r>
              <a:rPr lang="en-GB" sz="1900" dirty="0"/>
              <a:t> Santos </a:t>
            </a:r>
            <a:r>
              <a:rPr lang="en-GB" sz="1900" dirty="0" err="1"/>
              <a:t>Póvoa</a:t>
            </a:r>
            <a:r>
              <a:rPr lang="en-GB" sz="1900" dirty="0"/>
              <a:t>, Wesley </a:t>
            </a:r>
            <a:r>
              <a:rPr lang="en-GB" sz="1900" dirty="0" err="1"/>
              <a:t>Pech</a:t>
            </a:r>
            <a:r>
              <a:rPr lang="en-GB" sz="1900" dirty="0"/>
              <a:t> and </a:t>
            </a:r>
            <a:r>
              <a:rPr lang="en-GB" sz="1900" dirty="0" err="1"/>
              <a:t>Edinéia</a:t>
            </a:r>
            <a:r>
              <a:rPr lang="en-GB" sz="1900" dirty="0"/>
              <a:t> </a:t>
            </a:r>
            <a:r>
              <a:rPr lang="en-GB" sz="1900" dirty="0" err="1"/>
              <a:t>Woiciekovskia</a:t>
            </a:r>
            <a:r>
              <a:rPr lang="en-GB" sz="1900" dirty="0"/>
              <a:t> and look at the </a:t>
            </a:r>
            <a:r>
              <a:rPr lang="en-GB" sz="1900" i="1" dirty="0">
                <a:hlinkClick r:id="rId3" action="ppaction://hlinkfile"/>
              </a:rPr>
              <a:t>data for lecture 5</a:t>
            </a:r>
            <a:r>
              <a:rPr lang="en-GB" sz="1900" dirty="0"/>
              <a:t>. Be careful: note that the latter contains 4 worksheets, covering the 'Trust Game', the 'Dictator Game', the 'Original Dictator Game' and the 'Second Movers'. Ignore, as the paper does, the third and fourth worksheets.</a:t>
            </a:r>
          </a:p>
          <a:p>
            <a:r>
              <a:rPr lang="en-GB" sz="1900" dirty="0"/>
              <a:t>Both games involve two players, the giver and the receiver. In the Trust Game, the giver gives some money to the receiver, this is then tripled and the receiver must decide how much to give back to the giver. In the Dictator Game, the giver gives some money to the receiver; end of game.</a:t>
            </a:r>
          </a:p>
          <a:p>
            <a:endParaRPr lang="en-GB" sz="1900" dirty="0"/>
          </a:p>
          <a:p>
            <a:r>
              <a:rPr lang="en-GB" sz="1900" dirty="0"/>
              <a:t>In both games, the subjects have different nationalities, and are told (except in the control treatment) the nationality of the receiver.</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75227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Task for today (continued)</a:t>
            </a:r>
          </a:p>
        </p:txBody>
      </p:sp>
      <p:sp>
        <p:nvSpPr>
          <p:cNvPr id="3" name="Content Placeholder 2"/>
          <p:cNvSpPr>
            <a:spLocks noGrp="1"/>
          </p:cNvSpPr>
          <p:nvPr>
            <p:ph idx="1"/>
          </p:nvPr>
        </p:nvSpPr>
        <p:spPr/>
        <p:txBody>
          <a:bodyPr/>
          <a:lstStyle/>
          <a:p>
            <a:r>
              <a:rPr lang="en-GB" dirty="0"/>
              <a:t>In the conclusions, the authors write  "The goal was to see how subjects from a middle-income country behaved in both a trust game and a dictator game when they knew they had been paired with a subject from either a much richer or a much poorer country. We found that Brazilians transferred significantly more to both Mozambicans and Germans in the trust game than they did to other Brazilians. The reasons for these larger average transfers, however, were different. A post-experiment survey indicated that the most frequent reason given by Brazilian subjects for making large transfers to German subjects was that they trusted people from this country, whereas the most frequent reason for transferring large amounts to Mozambican trustees was that trustors wanted to help someone they believed to be significantly poorer than they were.“</a:t>
            </a:r>
          </a:p>
          <a:p>
            <a:r>
              <a:rPr lang="en-GB" dirty="0"/>
              <a:t>Do you agree with this conclusion?</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97106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task for Lecture 6</a:t>
            </a:r>
          </a:p>
        </p:txBody>
      </p:sp>
      <p:sp>
        <p:nvSpPr>
          <p:cNvPr id="3" name="Content Placeholder 2"/>
          <p:cNvSpPr>
            <a:spLocks noGrp="1"/>
          </p:cNvSpPr>
          <p:nvPr>
            <p:ph idx="1"/>
          </p:nvPr>
        </p:nvSpPr>
        <p:spPr/>
        <p:txBody>
          <a:bodyPr/>
          <a:lstStyle/>
          <a:p>
            <a:r>
              <a:rPr lang="en-GB" dirty="0"/>
              <a:t>Each of you (this is an individual experiment!) will come up with an idea for an experiment. You should specify:</a:t>
            </a:r>
          </a:p>
          <a:p>
            <a:endParaRPr lang="en-GB" dirty="0"/>
          </a:p>
          <a:p>
            <a:r>
              <a:rPr lang="en-GB" dirty="0"/>
              <a:t>The title preferably in the form of a question).</a:t>
            </a:r>
          </a:p>
          <a:p>
            <a:r>
              <a:rPr lang="en-GB" dirty="0"/>
              <a:t>The purpose of the experiment (more than just answering the question).</a:t>
            </a:r>
          </a:p>
          <a:p>
            <a:r>
              <a:rPr lang="en-GB" dirty="0"/>
              <a:t>The type of experiment.</a:t>
            </a:r>
          </a:p>
          <a:p>
            <a:r>
              <a:rPr lang="en-GB" dirty="0"/>
              <a:t>The software you might use.</a:t>
            </a:r>
          </a:p>
          <a:p>
            <a:r>
              <a:rPr lang="en-GB" dirty="0"/>
              <a:t>How you might analyse the results.</a:t>
            </a:r>
          </a:p>
          <a:p>
            <a:r>
              <a:rPr lang="en-GB" dirty="0"/>
              <a:t>Where might you submit the finished paper.</a:t>
            </a:r>
          </a:p>
          <a:p>
            <a:r>
              <a:rPr lang="en-GB" dirty="0"/>
              <a:t>Hint: games are ripe for experimentation.</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5442577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for Lecture 6 (continued)</a:t>
            </a:r>
          </a:p>
        </p:txBody>
      </p:sp>
      <p:sp>
        <p:nvSpPr>
          <p:cNvPr id="3" name="Content Placeholder 2"/>
          <p:cNvSpPr>
            <a:spLocks noGrp="1"/>
          </p:cNvSpPr>
          <p:nvPr>
            <p:ph idx="1"/>
          </p:nvPr>
        </p:nvSpPr>
        <p:spPr/>
        <p:txBody>
          <a:bodyPr/>
          <a:lstStyle/>
          <a:p>
            <a:r>
              <a:rPr lang="en-GB" dirty="0"/>
              <a:t>Each of you in turn will have 5 minutes to tell us your plan.</a:t>
            </a:r>
          </a:p>
          <a:p>
            <a:endParaRPr lang="en-GB" dirty="0"/>
          </a:p>
          <a:p>
            <a:r>
              <a:rPr lang="en-GB" dirty="0"/>
              <a:t>We will subject each of these to scrutiny.</a:t>
            </a:r>
          </a:p>
          <a:p>
            <a:r>
              <a:rPr lang="en-GB" dirty="0"/>
              <a:t>Obviously you may not be able to answer all the questions at this stage.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879737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a:p>
            <a:endParaRPr lang="en-GB" dirty="0"/>
          </a:p>
          <a:p>
            <a:r>
              <a:rPr lang="en-GB" dirty="0"/>
              <a:t>This is the end of lecture 5.</a:t>
            </a:r>
          </a:p>
          <a:p>
            <a:endParaRPr lang="en-GB" dirty="0"/>
          </a:p>
          <a:p>
            <a:r>
              <a:rPr lang="en-GB" dirty="0"/>
              <a:t>As usual I am happy to answer any questions.</a:t>
            </a:r>
          </a:p>
          <a:p>
            <a:r>
              <a:rPr lang="en-GB" dirty="0"/>
              <a:t>You can email me at john.hey@york.ac.uk</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44448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Analysing the data from the experiment</a:t>
            </a:r>
            <a:br>
              <a:rPr lang="en-GB" dirty="0"/>
            </a:br>
            <a:br>
              <a:rPr lang="en-GB" sz="1800" dirty="0"/>
            </a:br>
            <a:endParaRPr lang="en-GB" sz="1800" dirty="0"/>
          </a:p>
        </p:txBody>
      </p:sp>
      <p:sp>
        <p:nvSpPr>
          <p:cNvPr id="3" name="Content Placeholder 2"/>
          <p:cNvSpPr>
            <a:spLocks noGrp="1"/>
          </p:cNvSpPr>
          <p:nvPr>
            <p:ph idx="1"/>
          </p:nvPr>
        </p:nvSpPr>
        <p:spPr/>
        <p:txBody>
          <a:bodyPr/>
          <a:lstStyle/>
          <a:p>
            <a:r>
              <a:rPr lang="en-GB" dirty="0"/>
              <a:t>This very much depends upon what the objective of the experiment is.</a:t>
            </a:r>
          </a:p>
          <a:p>
            <a:r>
              <a:rPr lang="en-GB" dirty="0"/>
              <a:t>In lecture 2 I mentioned the following types of experiment:</a:t>
            </a:r>
          </a:p>
          <a:p>
            <a:pPr>
              <a:buFont typeface="+mj-lt"/>
              <a:buAutoNum type="arabicPeriod"/>
            </a:pPr>
            <a:r>
              <a:rPr lang="en-GB" dirty="0"/>
              <a:t>Observing – just seeing what happens</a:t>
            </a:r>
          </a:p>
          <a:p>
            <a:pPr>
              <a:buFont typeface="+mj-lt"/>
              <a:buAutoNum type="arabicPeriod"/>
            </a:pPr>
            <a:r>
              <a:rPr lang="en-GB" dirty="0"/>
              <a:t>Testing the assumptions</a:t>
            </a:r>
          </a:p>
          <a:p>
            <a:pPr>
              <a:buFont typeface="+mj-lt"/>
              <a:buAutoNum type="arabicPeriod"/>
            </a:pPr>
            <a:r>
              <a:rPr lang="en-GB" dirty="0"/>
              <a:t>Testing the conclusions</a:t>
            </a:r>
          </a:p>
          <a:p>
            <a:pPr>
              <a:buFont typeface="+mj-lt"/>
              <a:buAutoNum type="arabicPeriod"/>
            </a:pPr>
            <a:r>
              <a:rPr lang="en-GB" dirty="0"/>
              <a:t>Estimating – fitting models to data, and getting estimates of key parameters.</a:t>
            </a:r>
          </a:p>
          <a:p>
            <a:pPr>
              <a:buFont typeface="+mj-lt"/>
              <a:buAutoNum type="arabicPeriod"/>
            </a:pPr>
            <a:r>
              <a:rPr lang="en-GB" dirty="0"/>
              <a:t>Predicting</a:t>
            </a:r>
          </a:p>
          <a:p>
            <a:pPr>
              <a:buFont typeface="+mj-lt"/>
              <a:buAutoNum type="arabicPeriod"/>
            </a:pPr>
            <a:endParaRPr lang="en-GB" dirty="0"/>
          </a:p>
          <a:p>
            <a:r>
              <a:rPr lang="en-GB" dirty="0"/>
              <a:t>How you should analyse the data depends on the objective.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15246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 may find the following interesting and/or useful</a:t>
            </a:r>
          </a:p>
        </p:txBody>
      </p:sp>
      <p:sp>
        <p:nvSpPr>
          <p:cNvPr id="3" name="Content Placeholder 2"/>
          <p:cNvSpPr>
            <a:spLocks noGrp="1"/>
          </p:cNvSpPr>
          <p:nvPr>
            <p:ph idx="1"/>
          </p:nvPr>
        </p:nvSpPr>
        <p:spPr/>
        <p:txBody>
          <a:bodyPr/>
          <a:lstStyle/>
          <a:p>
            <a:r>
              <a:rPr lang="en-GB" dirty="0"/>
              <a:t>An </a:t>
            </a:r>
            <a:r>
              <a:rPr lang="en-GB" dirty="0">
                <a:hlinkClick r:id="rId2"/>
              </a:rPr>
              <a:t>introduction to analysing data from experiments</a:t>
            </a:r>
            <a:r>
              <a:rPr lang="en-GB" dirty="0"/>
              <a:t>.</a:t>
            </a:r>
          </a:p>
          <a:p>
            <a:r>
              <a:rPr lang="en-GB" dirty="0"/>
              <a:t>An </a:t>
            </a:r>
            <a:r>
              <a:rPr lang="en-GB" dirty="0">
                <a:hlinkClick r:id="rId3"/>
              </a:rPr>
              <a:t>overview </a:t>
            </a:r>
            <a:r>
              <a:rPr lang="en-GB" dirty="0"/>
              <a:t>of data sources.</a:t>
            </a:r>
          </a:p>
          <a:p>
            <a:r>
              <a:rPr lang="en-GB" dirty="0"/>
              <a:t>You can find data sources </a:t>
            </a:r>
            <a:r>
              <a:rPr lang="en-GB" dirty="0">
                <a:hlinkClick r:id="rId4"/>
              </a:rPr>
              <a:t>here</a:t>
            </a:r>
            <a:r>
              <a:rPr lang="en-GB" dirty="0"/>
              <a:t>, but not the raw data.</a:t>
            </a:r>
          </a:p>
          <a:p>
            <a:r>
              <a:rPr lang="en-GB" dirty="0"/>
              <a:t>I have found </a:t>
            </a:r>
            <a:r>
              <a:rPr lang="en-GB" dirty="0">
                <a:hlinkClick r:id="rId5"/>
              </a:rPr>
              <a:t>this site</a:t>
            </a:r>
            <a:r>
              <a:rPr lang="en-GB" dirty="0"/>
              <a:t> particularly useful as it contains links to particular data sets, and the data itself. I used it to get the data for the task for today. Some times it also contains Stata code for the analysis of the data.</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93283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Analysing the data from the experiment</a:t>
            </a:r>
            <a:br>
              <a:rPr lang="en-GB" dirty="0"/>
            </a:br>
            <a:endParaRPr lang="en-GB" dirty="0"/>
          </a:p>
        </p:txBody>
      </p:sp>
      <p:sp>
        <p:nvSpPr>
          <p:cNvPr id="3" name="Content Placeholder 2"/>
          <p:cNvSpPr>
            <a:spLocks noGrp="1"/>
          </p:cNvSpPr>
          <p:nvPr>
            <p:ph idx="1"/>
          </p:nvPr>
        </p:nvSpPr>
        <p:spPr/>
        <p:txBody>
          <a:bodyPr/>
          <a:lstStyle/>
          <a:p>
            <a:r>
              <a:rPr lang="en-GB" dirty="0"/>
              <a:t>If you have organised the experimental software well, then the data will be in one or more Excel data files (or something similar).</a:t>
            </a:r>
          </a:p>
          <a:p>
            <a:r>
              <a:rPr lang="en-GB" dirty="0"/>
              <a:t>There will be a row for each decision, and perhaps other rows giving more information (with data in the columns reminding you what is in the rows).</a:t>
            </a:r>
          </a:p>
          <a:p>
            <a:r>
              <a:rPr lang="en-GB" dirty="0"/>
              <a:t>You will be able to analyse the data with a variety of softwares, depending upon what you want to do with it. </a:t>
            </a:r>
          </a:p>
          <a:p>
            <a:r>
              <a:rPr lang="en-GB" dirty="0"/>
              <a:t>Softwares include Excel (if you must!), Stata, R, Maple, Matlab.</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28357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An example of part of a </a:t>
            </a:r>
            <a:r>
              <a:rPr lang="en-GB" dirty="0" err="1"/>
              <a:t>datafile</a:t>
            </a:r>
            <a:br>
              <a:rPr lang="en-GB" dirty="0"/>
            </a:br>
            <a:r>
              <a:rPr lang="en-GB" sz="2000" dirty="0"/>
              <a:t>From the experiment which did not collect all relevant data.</a:t>
            </a:r>
          </a:p>
        </p:txBody>
      </p:sp>
      <p:pic>
        <p:nvPicPr>
          <p:cNvPr id="13" name="Content Placeholder 12"/>
          <p:cNvPicPr>
            <a:picLocks noGrp="1" noChangeAspect="1"/>
          </p:cNvPicPr>
          <p:nvPr>
            <p:ph idx="1"/>
          </p:nvPr>
        </p:nvPicPr>
        <p:blipFill>
          <a:blip r:embed="rId2"/>
          <a:stretch>
            <a:fillRect/>
          </a:stretch>
        </p:blipFill>
        <p:spPr>
          <a:xfrm>
            <a:off x="149830" y="2298277"/>
            <a:ext cx="8596312" cy="1822292"/>
          </a:xfrm>
          <a:prstGeom prst="rect">
            <a:avLst/>
          </a:prstGeom>
        </p:spPr>
      </p:pic>
      <p:pic>
        <p:nvPicPr>
          <p:cNvPr id="14" name="Picture 13"/>
          <p:cNvPicPr>
            <a:picLocks noChangeAspect="1"/>
          </p:cNvPicPr>
          <p:nvPr/>
        </p:nvPicPr>
        <p:blipFill>
          <a:blip r:embed="rId3"/>
          <a:stretch>
            <a:fillRect/>
          </a:stretch>
        </p:blipFill>
        <p:spPr>
          <a:xfrm>
            <a:off x="8746142" y="2298277"/>
            <a:ext cx="4886325" cy="1822292"/>
          </a:xfrm>
          <a:prstGeom prst="rect">
            <a:avLst/>
          </a:prstGeom>
        </p:spPr>
      </p:pic>
      <p:sp>
        <p:nvSpPr>
          <p:cNvPr id="3" name="Slide Number Placeholder 2"/>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83661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Observing – just seeing what happens</a:t>
            </a:r>
          </a:p>
        </p:txBody>
      </p:sp>
      <p:sp>
        <p:nvSpPr>
          <p:cNvPr id="3" name="Content Placeholder 2"/>
          <p:cNvSpPr>
            <a:spLocks noGrp="1"/>
          </p:cNvSpPr>
          <p:nvPr>
            <p:ph idx="1"/>
          </p:nvPr>
        </p:nvSpPr>
        <p:spPr/>
        <p:txBody>
          <a:bodyPr>
            <a:normAutofit fontScale="92500"/>
          </a:bodyPr>
          <a:lstStyle/>
          <a:p>
            <a:r>
              <a:rPr lang="en-GB" dirty="0"/>
              <a:t>You just need to report the data in tables and/or figures.</a:t>
            </a:r>
          </a:p>
          <a:p>
            <a:r>
              <a:rPr lang="en-GB" dirty="0"/>
              <a:t>Some summary statistics would be useful.</a:t>
            </a:r>
          </a:p>
          <a:p>
            <a:r>
              <a:rPr lang="en-GB" dirty="0"/>
              <a:t>For example, if you wanted to see if women behave differently from men, and you were measuring their risk attitude, you should have a summary stating the mean risk-aversion for men and that for women.</a:t>
            </a:r>
          </a:p>
          <a:p>
            <a:r>
              <a:rPr lang="en-GB" dirty="0"/>
              <a:t>You could report a simple mean, a standard deviation or a histogram.</a:t>
            </a:r>
          </a:p>
          <a:p>
            <a:r>
              <a:rPr lang="en-GB" dirty="0"/>
              <a:t>What is crucial is that it gives a clear and unbiased portrayal of your main findings.</a:t>
            </a:r>
          </a:p>
          <a:p>
            <a:r>
              <a:rPr lang="en-GB" dirty="0"/>
              <a:t>You could standard significance tests as to whether one mean is equal to some other mean.</a:t>
            </a:r>
          </a:p>
          <a:p>
            <a:r>
              <a:rPr lang="en-GB" dirty="0"/>
              <a:t>Whether you get significance or not depends on the truth of the hypotheses, the number of observations that you have, and the amount of noise in the data.</a:t>
            </a:r>
          </a:p>
          <a:p>
            <a:pPr marL="0" indent="0">
              <a:buNone/>
            </a:pP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65887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note on significance tests</a:t>
            </a:r>
          </a:p>
        </p:txBody>
      </p:sp>
      <p:sp>
        <p:nvSpPr>
          <p:cNvPr id="3" name="Content Placeholder 2"/>
          <p:cNvSpPr>
            <a:spLocks noGrp="1"/>
          </p:cNvSpPr>
          <p:nvPr>
            <p:ph idx="1"/>
          </p:nvPr>
        </p:nvSpPr>
        <p:spPr/>
        <p:txBody>
          <a:bodyPr/>
          <a:lstStyle/>
          <a:p>
            <a:r>
              <a:rPr lang="en-GB" dirty="0"/>
              <a:t>These are purely statistical, the results of which depend upon the number of observations that you have and the amount of noise in the data.</a:t>
            </a:r>
          </a:p>
          <a:p>
            <a:r>
              <a:rPr lang="en-GB" dirty="0"/>
              <a:t>An </a:t>
            </a:r>
            <a:r>
              <a:rPr lang="en-GB" i="1" dirty="0"/>
              <a:t>insignificant </a:t>
            </a:r>
            <a:r>
              <a:rPr lang="en-GB" dirty="0"/>
              <a:t>test does not tell you that there is no difference (between the means), only that you do not have enough data and there is too much noise.</a:t>
            </a:r>
          </a:p>
          <a:p>
            <a:r>
              <a:rPr lang="en-GB" dirty="0"/>
              <a:t>A </a:t>
            </a:r>
            <a:r>
              <a:rPr lang="en-GB" i="1" dirty="0"/>
              <a:t>significant </a:t>
            </a:r>
            <a:r>
              <a:rPr lang="en-GB" dirty="0"/>
              <a:t>test tells you a lot more.</a:t>
            </a:r>
          </a:p>
          <a:p>
            <a:endParaRPr lang="en-GB" dirty="0"/>
          </a:p>
          <a:p>
            <a:r>
              <a:rPr lang="en-GB" dirty="0"/>
              <a:t>I would prefer you to look at </a:t>
            </a:r>
            <a:r>
              <a:rPr lang="en-GB" i="1" dirty="0"/>
              <a:t>economic importance </a:t>
            </a:r>
            <a:r>
              <a:rPr lang="en-GB" dirty="0"/>
              <a:t>rather than </a:t>
            </a:r>
            <a:r>
              <a:rPr lang="en-GB" i="1" dirty="0"/>
              <a:t>statistical significance</a:t>
            </a:r>
            <a:r>
              <a:rPr lang="en-GB" dirty="0"/>
              <a: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65272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Testing the assumptions</a:t>
            </a:r>
            <a:br>
              <a:rPr lang="en-GB" dirty="0"/>
            </a:br>
            <a:endParaRPr lang="en-GB" dirty="0"/>
          </a:p>
        </p:txBody>
      </p:sp>
      <p:sp>
        <p:nvSpPr>
          <p:cNvPr id="3" name="Content Placeholder 2"/>
          <p:cNvSpPr>
            <a:spLocks noGrp="1"/>
          </p:cNvSpPr>
          <p:nvPr>
            <p:ph idx="1"/>
          </p:nvPr>
        </p:nvSpPr>
        <p:spPr/>
        <p:txBody>
          <a:bodyPr/>
          <a:lstStyle/>
          <a:p>
            <a:r>
              <a:rPr lang="en-GB" dirty="0"/>
              <a:t>The assumptions will almost certainly be axioms.</a:t>
            </a:r>
          </a:p>
          <a:p>
            <a:r>
              <a:rPr lang="en-GB" dirty="0"/>
              <a:t>“All axioms are wrong”.</a:t>
            </a:r>
          </a:p>
          <a:p>
            <a:r>
              <a:rPr lang="en-GB" dirty="0"/>
              <a:t>With individual data you can calculate the proportion of times a decision was taken which violated some axiom.</a:t>
            </a:r>
          </a:p>
          <a:p>
            <a:r>
              <a:rPr lang="en-GB" dirty="0"/>
              <a:t>Testing whether this is significantly different from zero is pointless.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11668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Testing the conclusions</a:t>
            </a:r>
          </a:p>
        </p:txBody>
      </p:sp>
      <p:sp>
        <p:nvSpPr>
          <p:cNvPr id="3" name="Content Placeholder 2"/>
          <p:cNvSpPr>
            <a:spLocks noGrp="1"/>
          </p:cNvSpPr>
          <p:nvPr>
            <p:ph idx="1"/>
          </p:nvPr>
        </p:nvSpPr>
        <p:spPr/>
        <p:txBody>
          <a:bodyPr/>
          <a:lstStyle/>
          <a:p>
            <a:r>
              <a:rPr lang="en-GB" dirty="0"/>
              <a:t>The conclusions will almost certainly be </a:t>
            </a:r>
            <a:r>
              <a:rPr lang="en-GB" i="1" dirty="0"/>
              <a:t>deterministic</a:t>
            </a:r>
            <a:r>
              <a:rPr lang="en-GB" dirty="0"/>
              <a:t> conclusions.</a:t>
            </a:r>
          </a:p>
          <a:p>
            <a:r>
              <a:rPr lang="en-GB" dirty="0"/>
              <a:t>Almost certainly all will be wrong [for some subject(s) and for some problem(s)].</a:t>
            </a:r>
          </a:p>
          <a:p>
            <a:r>
              <a:rPr lang="en-GB" dirty="0"/>
              <a:t> With individual data you can calculate the proportion of times a decision was taken which violated some axiom.</a:t>
            </a:r>
          </a:p>
          <a:p>
            <a:r>
              <a:rPr lang="en-GB" dirty="0"/>
              <a:t>Testing whether this is significantly different from zero is pointless.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21788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24425</TotalTime>
  <Words>1687</Words>
  <Application>Microsoft Office PowerPoint</Application>
  <PresentationFormat>Widescreen</PresentationFormat>
  <Paragraphs>129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Trebuchet MS</vt:lpstr>
      <vt:lpstr>Wingdings 3</vt:lpstr>
      <vt:lpstr>Facet</vt:lpstr>
      <vt:lpstr>Experimental Economics  Lecture 5</vt:lpstr>
      <vt:lpstr>Analysing the data from the experiment  </vt:lpstr>
      <vt:lpstr>You may find the following interesting and/or useful</vt:lpstr>
      <vt:lpstr>Analysing the data from the experiment </vt:lpstr>
      <vt:lpstr>An example of part of a datafile From the experiment which did not collect all relevant data.</vt:lpstr>
      <vt:lpstr>Observing – just seeing what happens</vt:lpstr>
      <vt:lpstr>A note on significance tests</vt:lpstr>
      <vt:lpstr>Testing the assumptions </vt:lpstr>
      <vt:lpstr>Testing the conclusions</vt:lpstr>
      <vt:lpstr>Estimation</vt:lpstr>
      <vt:lpstr>The Random Utility Model (RUM)</vt:lpstr>
      <vt:lpstr>The Random Preference Model (RPM)</vt:lpstr>
      <vt:lpstr>The Tremble story</vt:lpstr>
      <vt:lpstr>Prediction</vt:lpstr>
      <vt:lpstr>A Task for today</vt:lpstr>
      <vt:lpstr>A Task for today (continued)</vt:lpstr>
      <vt:lpstr>A task for Lecture 6</vt:lpstr>
      <vt:lpstr>Task for Lecture 6 (continued)</vt:lpstr>
      <vt:lpstr>PowerPoint Presentation</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Hey</dc:creator>
  <cp:lastModifiedBy>John Hey</cp:lastModifiedBy>
  <cp:revision>45</cp:revision>
  <dcterms:created xsi:type="dcterms:W3CDTF">2020-09-12T12:48:19Z</dcterms:created>
  <dcterms:modified xsi:type="dcterms:W3CDTF">2023-10-13T15:34:35Z</dcterms:modified>
</cp:coreProperties>
</file>